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95" r:id="rId3"/>
    <p:sldId id="298" r:id="rId4"/>
    <p:sldId id="296" r:id="rId5"/>
    <p:sldId id="297" r:id="rId6"/>
    <p:sldId id="292" r:id="rId7"/>
    <p:sldId id="284" r:id="rId8"/>
    <p:sldId id="299" r:id="rId9"/>
    <p:sldId id="300" r:id="rId10"/>
    <p:sldId id="304" r:id="rId11"/>
    <p:sldId id="301" r:id="rId12"/>
    <p:sldId id="302" r:id="rId13"/>
    <p:sldId id="306" r:id="rId14"/>
    <p:sldId id="307" r:id="rId15"/>
    <p:sldId id="308" r:id="rId16"/>
    <p:sldId id="293" r:id="rId17"/>
    <p:sldId id="264" r:id="rId18"/>
    <p:sldId id="260" r:id="rId19"/>
    <p:sldId id="265" r:id="rId20"/>
    <p:sldId id="262" r:id="rId21"/>
    <p:sldId id="267" r:id="rId22"/>
    <p:sldId id="268" r:id="rId23"/>
    <p:sldId id="276" r:id="rId24"/>
    <p:sldId id="277" r:id="rId25"/>
    <p:sldId id="280" r:id="rId26"/>
    <p:sldId id="282" r:id="rId27"/>
    <p:sldId id="305" r:id="rId28"/>
    <p:sldId id="270" r:id="rId29"/>
    <p:sldId id="271" r:id="rId30"/>
    <p:sldId id="273" r:id="rId31"/>
    <p:sldId id="266" r:id="rId32"/>
    <p:sldId id="309" r:id="rId33"/>
    <p:sldId id="294" r:id="rId34"/>
    <p:sldId id="285" r:id="rId35"/>
    <p:sldId id="291" r:id="rId36"/>
    <p:sldId id="289" r:id="rId37"/>
    <p:sldId id="286" r:id="rId38"/>
    <p:sldId id="288" r:id="rId39"/>
    <p:sldId id="25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34ECB2-5541-40C1-AA5A-6BA13D13AF21}">
          <p14:sldIdLst>
            <p14:sldId id="256"/>
            <p14:sldId id="295"/>
            <p14:sldId id="298"/>
            <p14:sldId id="296"/>
            <p14:sldId id="297"/>
            <p14:sldId id="292"/>
            <p14:sldId id="284"/>
            <p14:sldId id="299"/>
            <p14:sldId id="300"/>
            <p14:sldId id="304"/>
            <p14:sldId id="301"/>
            <p14:sldId id="302"/>
            <p14:sldId id="306"/>
          </p14:sldIdLst>
        </p14:section>
        <p14:section name="Overview" id="{67BF3B49-8537-3849-8C11-D55FAEEC8B83}">
          <p14:sldIdLst>
            <p14:sldId id="307"/>
            <p14:sldId id="308"/>
            <p14:sldId id="293"/>
          </p14:sldIdLst>
        </p14:section>
        <p14:section name="Overall" id="{D2221CB9-A1A1-BB41-A6B8-4BEC55B90FF3}">
          <p14:sldIdLst>
            <p14:sldId id="264"/>
            <p14:sldId id="260"/>
            <p14:sldId id="265"/>
            <p14:sldId id="262"/>
            <p14:sldId id="267"/>
            <p14:sldId id="268"/>
          </p14:sldIdLst>
        </p14:section>
        <p14:section name="Growth Stage" id="{F01784EF-4319-43D8-9CD6-0E5CEED62ECE}">
          <p14:sldIdLst>
            <p14:sldId id="276"/>
            <p14:sldId id="277"/>
            <p14:sldId id="280"/>
            <p14:sldId id="282"/>
            <p14:sldId id="305"/>
          </p14:sldIdLst>
        </p14:section>
        <p14:section name="Size" id="{E27B8177-8BE2-4506-A7A6-4537C63C1252}">
          <p14:sldIdLst>
            <p14:sldId id="270"/>
            <p14:sldId id="271"/>
            <p14:sldId id="273"/>
            <p14:sldId id="266"/>
          </p14:sldIdLst>
        </p14:section>
        <p14:section name="Extra Slides" id="{60EBD2FB-9A82-554B-A2AC-FD497EAA706C}">
          <p14:sldIdLst>
            <p14:sldId id="309"/>
            <p14:sldId id="294"/>
            <p14:sldId id="285"/>
            <p14:sldId id="291"/>
            <p14:sldId id="289"/>
            <p14:sldId id="286"/>
            <p14:sldId id="288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2" autoAdjust="0"/>
    <p:restoredTop sz="89648"/>
  </p:normalViewPr>
  <p:slideViewPr>
    <p:cSldViewPr snapToGrid="0">
      <p:cViewPr>
        <p:scale>
          <a:sx n="90" d="100"/>
          <a:sy n="90" d="100"/>
        </p:scale>
        <p:origin x="24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76B96-81B4-A544-8728-B867B2ECFEF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13770-A13D-E248-B899-36F1F867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count vs </a:t>
            </a:r>
            <a:r>
              <a:rPr lang="en-US" dirty="0" err="1"/>
              <a:t>Annoation</a:t>
            </a:r>
            <a:r>
              <a:rPr lang="en-US" dirty="0"/>
              <a:t> count vs deep learning count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images – count diff – </a:t>
            </a:r>
            <a:r>
              <a:rPr lang="en-US" dirty="0" err="1"/>
              <a:t>flwo</a:t>
            </a:r>
            <a:r>
              <a:rPr lang="en-US" dirty="0"/>
              <a:t> </a:t>
            </a:r>
            <a:r>
              <a:rPr lang="en-US" dirty="0" err="1"/>
              <a:t>hcart</a:t>
            </a:r>
            <a:r>
              <a:rPr lang="en-US" dirty="0"/>
              <a:t> – </a:t>
            </a:r>
            <a:r>
              <a:rPr lang="en-US" dirty="0" err="1"/>
              <a:t>quantitive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13770-A13D-E248-B899-36F1F8674A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5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count vs </a:t>
            </a:r>
            <a:r>
              <a:rPr lang="en-US" dirty="0" err="1"/>
              <a:t>Annoation</a:t>
            </a:r>
            <a:r>
              <a:rPr lang="en-US" dirty="0"/>
              <a:t> count vs deep learning count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images – count diff – </a:t>
            </a:r>
            <a:r>
              <a:rPr lang="en-US" dirty="0" err="1"/>
              <a:t>flwo</a:t>
            </a:r>
            <a:r>
              <a:rPr lang="en-US" dirty="0"/>
              <a:t> </a:t>
            </a:r>
            <a:r>
              <a:rPr lang="en-US" dirty="0" err="1"/>
              <a:t>hcart</a:t>
            </a:r>
            <a:r>
              <a:rPr lang="en-US" dirty="0"/>
              <a:t> – </a:t>
            </a:r>
            <a:r>
              <a:rPr lang="en-US" dirty="0" err="1"/>
              <a:t>quantitive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13770-A13D-E248-B899-36F1F8674A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13770-A13D-E248-B899-36F1F8674A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9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12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2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4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76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0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6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5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5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0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B2331C-56ED-4A1B-A5B4-5037C41A669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274AE7-7F77-4E0A-A694-AD46A33BF64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79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235B-5FF8-44C4-8136-EE1A784D9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Weed Count Overview</a:t>
            </a:r>
            <a:br>
              <a:rPr lang="en-US" dirty="0"/>
            </a:br>
            <a:r>
              <a:rPr lang="en-US" dirty="0"/>
              <a:t>ACRES | Summer 2022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DA5713-9729-4CC6-B96F-03F3F8AC7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400550"/>
            <a:ext cx="10058400" cy="1779533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VARUN AGGARWAL</a:t>
            </a:r>
          </a:p>
          <a:p>
            <a:endParaRPr lang="en-US" sz="1050" dirty="0"/>
          </a:p>
          <a:p>
            <a:r>
              <a:rPr lang="en-US" b="1" dirty="0"/>
              <a:t>Project Supervisors: </a:t>
            </a:r>
          </a:p>
          <a:p>
            <a:r>
              <a:rPr lang="en-US" dirty="0"/>
              <a:t>Dr. Dharmendra Saraswat | Dr. Bryan </a:t>
            </a:r>
            <a:r>
              <a:rPr lang="en-US" dirty="0" err="1"/>
              <a:t>YouNG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3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58136-071B-4DCF-9C7A-4CAC90546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176212"/>
            <a:ext cx="60864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3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C81533-1AB5-9A47-8FC4-E1AA94137864}"/>
              </a:ext>
            </a:extLst>
          </p:cNvPr>
          <p:cNvSpPr txBox="1"/>
          <p:nvPr/>
        </p:nvSpPr>
        <p:spPr>
          <a:xfrm>
            <a:off x="1563789" y="6280259"/>
            <a:ext cx="4426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40D51-5430-124A-A382-79C3B9A6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and Fixing Issues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E3A5A9-4F64-3B44-B8D5-86077C756A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89" y="1846263"/>
            <a:ext cx="4426962" cy="4426962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663791-7491-5D40-AE4D-036AF77BDB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71" y="1846263"/>
            <a:ext cx="4426962" cy="4426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4E9ED2-EA1F-A143-BCB8-E3B85B79C917}"/>
              </a:ext>
            </a:extLst>
          </p:cNvPr>
          <p:cNvSpPr txBox="1"/>
          <p:nvPr/>
        </p:nvSpPr>
        <p:spPr>
          <a:xfrm>
            <a:off x="6684270" y="6270881"/>
            <a:ext cx="4426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77210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count vs Annotation count vs Deep Learning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7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78B95-72EA-496C-9E2E-F15AE124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vs Annotation vs Deep Learning Count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49986-6A4C-4493-BB9D-D766EBB9C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3267074"/>
            <a:ext cx="4937760" cy="2602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Soy Plot 105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Manual Count = 89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Annotation Count = 298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DL Model Count = 301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Error = 1.00 %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68C91A-AE81-48C5-A448-D26B4CCE0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3267075"/>
            <a:ext cx="4937760" cy="2602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Corn Plot 110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Manual Count = 369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Aerial Count = 359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DL Model Count = 356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Error = 0.83 %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F4700A-4FE9-4747-9FAD-123C6EF5BEDF}"/>
              </a:ext>
            </a:extLst>
          </p:cNvPr>
          <p:cNvSpPr/>
          <p:nvPr/>
        </p:nvSpPr>
        <p:spPr>
          <a:xfrm>
            <a:off x="1201102" y="1953310"/>
            <a:ext cx="98507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 In high weed density area, DL Model count could be more reliable than manual count</a:t>
            </a:r>
          </a:p>
        </p:txBody>
      </p:sp>
    </p:spTree>
    <p:extLst>
      <p:ext uri="{BB962C8B-B14F-4D97-AF65-F5344CB8AC3E}">
        <p14:creationId xmlns:p14="http://schemas.microsoft.com/office/powerpoint/2010/main" val="278023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B8FC90-5701-F940-8D0A-82D9F5330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23"/>
            <a:ext cx="5220304" cy="6868823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6AB8D57-3518-9047-AA85-6D6C3366CCBC}"/>
              </a:ext>
            </a:extLst>
          </p:cNvPr>
          <p:cNvSpPr txBox="1">
            <a:spLocks/>
          </p:cNvSpPr>
          <p:nvPr/>
        </p:nvSpPr>
        <p:spPr>
          <a:xfrm>
            <a:off x="5825215" y="815464"/>
            <a:ext cx="5725552" cy="521624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u="sng" dirty="0"/>
              <a:t>Deep Learning Training</a:t>
            </a:r>
          </a:p>
          <a:p>
            <a:pPr algn="r"/>
            <a:endParaRPr lang="en-US" sz="2800" dirty="0"/>
          </a:p>
          <a:p>
            <a:pPr algn="r"/>
            <a:r>
              <a:rPr lang="en-US" sz="2800" dirty="0"/>
              <a:t>Ensure unbiased training data </a:t>
            </a:r>
          </a:p>
          <a:p>
            <a:pPr lvl="1" algn="r"/>
            <a:r>
              <a:rPr lang="en-US" sz="2400" dirty="0"/>
              <a:t>Growth Stage Bias</a:t>
            </a:r>
          </a:p>
          <a:p>
            <a:pPr lvl="1" algn="r"/>
            <a:r>
              <a:rPr lang="en-US" sz="2400" dirty="0"/>
              <a:t>Weed Size Bias</a:t>
            </a:r>
          </a:p>
          <a:p>
            <a:pPr lvl="1" algn="r"/>
            <a:r>
              <a:rPr lang="en-US" sz="2400" dirty="0"/>
              <a:t>Weed Species Bias</a:t>
            </a:r>
          </a:p>
          <a:p>
            <a:pPr algn="r"/>
            <a:endParaRPr lang="en-US" sz="2800" dirty="0"/>
          </a:p>
          <a:p>
            <a:pPr algn="r"/>
            <a:r>
              <a:rPr lang="en-US" sz="2800" dirty="0"/>
              <a:t>Setting right training parameters</a:t>
            </a:r>
          </a:p>
          <a:p>
            <a:pPr algn="r"/>
            <a:endParaRPr lang="en-US" sz="2800" dirty="0"/>
          </a:p>
          <a:p>
            <a:pPr algn="r"/>
            <a:r>
              <a:rPr lang="en-US" sz="2800" dirty="0"/>
              <a:t>Validating weed labeling</a:t>
            </a:r>
          </a:p>
        </p:txBody>
      </p:sp>
    </p:spTree>
    <p:extLst>
      <p:ext uri="{BB962C8B-B14F-4D97-AF65-F5344CB8AC3E}">
        <p14:creationId xmlns:p14="http://schemas.microsoft.com/office/powerpoint/2010/main" val="405176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53E79-09B3-4A48-A235-4E4ECD7F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4D1EF8D-3B19-4EC8-BE1B-737C1EF4F88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91982007"/>
              </p:ext>
            </p:extLst>
          </p:nvPr>
        </p:nvGraphicFramePr>
        <p:xfrm>
          <a:off x="1173480" y="1847851"/>
          <a:ext cx="5040630" cy="4464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9698">
                  <a:extLst>
                    <a:ext uri="{9D8B030D-6E8A-4147-A177-3AD203B41FA5}">
                      <a16:colId xmlns:a16="http://schemas.microsoft.com/office/drawing/2014/main" val="1806247122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1990781097"/>
                    </a:ext>
                  </a:extLst>
                </a:gridCol>
                <a:gridCol w="924055">
                  <a:extLst>
                    <a:ext uri="{9D8B030D-6E8A-4147-A177-3AD203B41FA5}">
                      <a16:colId xmlns:a16="http://schemas.microsoft.com/office/drawing/2014/main" val="2727100889"/>
                    </a:ext>
                  </a:extLst>
                </a:gridCol>
              </a:tblGrid>
              <a:tr h="400763">
                <a:tc>
                  <a:txBody>
                    <a:bodyPr/>
                    <a:lstStyle/>
                    <a:p>
                      <a:r>
                        <a:rPr lang="en-US" dirty="0"/>
                        <a:t>Weed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684254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IPOSS = Morning Glory spp.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98723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CHEAL = Common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Lambsquarters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414779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SIDSP = Prickly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Sida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323250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ABUTH = Velvetleaf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485716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SETFA = Gaint Foxtail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45548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ERICA = Horseweed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76414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RANAB =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Smallflower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buttercup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518568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SICAN =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Burcucumber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895966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CYPES = Yellow nutsedge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199090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POROL = Common purslane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00296"/>
                  </a:ext>
                </a:extLst>
              </a:tr>
            </a:tbl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CAE6F3-0C14-408B-BA95-A863A1D23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2796" y="3023145"/>
            <a:ext cx="4612884" cy="21134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dirty="0"/>
              <a:t> UAS flights at 3 and 4.5 m</a:t>
            </a:r>
          </a:p>
          <a:p>
            <a:pPr marL="0" indent="0" algn="r">
              <a:buNone/>
            </a:pPr>
            <a:r>
              <a:rPr lang="en-US" sz="2400" dirty="0"/>
              <a:t> Corn in V2/3 and V5/6 Growth Stage</a:t>
            </a:r>
          </a:p>
          <a:p>
            <a:pPr marL="0" indent="0" algn="r">
              <a:buNone/>
            </a:pPr>
            <a:r>
              <a:rPr lang="en-US" sz="2400" dirty="0"/>
              <a:t> Soy in VC and V2 growth stage</a:t>
            </a:r>
          </a:p>
          <a:p>
            <a:pPr marL="0" indent="0" algn="r">
              <a:buNone/>
            </a:pPr>
            <a:r>
              <a:rPr lang="en-US" sz="2400" dirty="0"/>
              <a:t>Three DL Models</a:t>
            </a:r>
          </a:p>
        </p:txBody>
      </p:sp>
    </p:spTree>
    <p:extLst>
      <p:ext uri="{BB962C8B-B14F-4D97-AF65-F5344CB8AC3E}">
        <p14:creationId xmlns:p14="http://schemas.microsoft.com/office/powerpoint/2010/main" val="4249300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DAY0 - Overall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3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E20123-30BB-497D-8FEB-F8AF170A5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81FDEC-A8E3-014F-A27C-35AA8B874741}"/>
              </a:ext>
            </a:extLst>
          </p:cNvPr>
          <p:cNvSpPr txBox="1"/>
          <p:nvPr/>
        </p:nvSpPr>
        <p:spPr>
          <a:xfrm>
            <a:off x="6851473" y="157088"/>
            <a:ext cx="5108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2"/>
                </a:solidFill>
              </a:rPr>
              <a:t>Mean Count Difference close to 0</a:t>
            </a:r>
            <a:br>
              <a:rPr lang="en-US" sz="2400" b="1" dirty="0">
                <a:solidFill>
                  <a:schemeClr val="accent2"/>
                </a:solidFill>
              </a:rPr>
            </a:br>
            <a:r>
              <a:rPr lang="en-US" sz="2400" b="1" dirty="0">
                <a:solidFill>
                  <a:schemeClr val="accent2"/>
                </a:solidFill>
              </a:rPr>
              <a:t>Corn and Soy Model Performs the best</a:t>
            </a:r>
          </a:p>
        </p:txBody>
      </p:sp>
    </p:spTree>
    <p:extLst>
      <p:ext uri="{BB962C8B-B14F-4D97-AF65-F5344CB8AC3E}">
        <p14:creationId xmlns:p14="http://schemas.microsoft.com/office/powerpoint/2010/main" val="297961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DAY5 - Overall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0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8B87-E9D2-4661-A04C-E1A7207D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27C38-F009-4732-8715-142EFDED4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93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93C68E-D5A4-4182-8340-115AEA0A9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286"/>
            <a:ext cx="1219200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3AC5E-CAC4-604B-AFEC-F454CE188291}"/>
              </a:ext>
            </a:extLst>
          </p:cNvPr>
          <p:cNvSpPr txBox="1"/>
          <p:nvPr/>
        </p:nvSpPr>
        <p:spPr>
          <a:xfrm>
            <a:off x="6893613" y="79215"/>
            <a:ext cx="5108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2"/>
                </a:solidFill>
              </a:rPr>
              <a:t>Corn and Soy Model Performs the best</a:t>
            </a:r>
          </a:p>
          <a:p>
            <a:pPr algn="r"/>
            <a:r>
              <a:rPr lang="en-US" sz="2400" b="1" dirty="0">
                <a:solidFill>
                  <a:schemeClr val="accent2"/>
                </a:solidFill>
              </a:rPr>
              <a:t>Day 5 detection is more accurate</a:t>
            </a:r>
          </a:p>
        </p:txBody>
      </p:sp>
    </p:spTree>
    <p:extLst>
      <p:ext uri="{BB962C8B-B14F-4D97-AF65-F5344CB8AC3E}">
        <p14:creationId xmlns:p14="http://schemas.microsoft.com/office/powerpoint/2010/main" val="21345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 – DAY0 - Overall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53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18892D-8534-41BC-80F2-9E36E949B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52"/>
            <a:ext cx="1219200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F69C3-C0A6-C54D-8FBF-98570959E25E}"/>
              </a:ext>
            </a:extLst>
          </p:cNvPr>
          <p:cNvSpPr txBox="1"/>
          <p:nvPr/>
        </p:nvSpPr>
        <p:spPr>
          <a:xfrm>
            <a:off x="6554993" y="19987"/>
            <a:ext cx="5517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2"/>
                </a:solidFill>
              </a:rPr>
              <a:t>Mean Count Difference close to 0</a:t>
            </a:r>
            <a:br>
              <a:rPr lang="en-US" sz="2400" b="1" dirty="0">
                <a:solidFill>
                  <a:schemeClr val="accent2"/>
                </a:solidFill>
              </a:rPr>
            </a:br>
            <a:r>
              <a:rPr lang="en-US" sz="2400" b="1" dirty="0">
                <a:solidFill>
                  <a:schemeClr val="accent2"/>
                </a:solidFill>
              </a:rPr>
              <a:t>Corn and Soy Model Performs the best</a:t>
            </a:r>
          </a:p>
          <a:p>
            <a:pPr algn="r"/>
            <a:r>
              <a:rPr lang="en-US" sz="2400" b="1" dirty="0">
                <a:solidFill>
                  <a:schemeClr val="accent2"/>
                </a:solidFill>
              </a:rPr>
              <a:t>Higher count difference compared to corn</a:t>
            </a:r>
          </a:p>
        </p:txBody>
      </p:sp>
    </p:spTree>
    <p:extLst>
      <p:ext uri="{BB962C8B-B14F-4D97-AF65-F5344CB8AC3E}">
        <p14:creationId xmlns:p14="http://schemas.microsoft.com/office/powerpoint/2010/main" val="209954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DAY0 – GROWTH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34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F74DF-10BE-F243-AB1A-54B8ED8D2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6" t="11939" r="31162" b="6758"/>
          <a:stretch/>
        </p:blipFill>
        <p:spPr>
          <a:xfrm>
            <a:off x="7309109" y="1371600"/>
            <a:ext cx="4009435" cy="46274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E1A46A-B3B1-4579-BF4E-A24015E633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6" t="12612" r="31850" b="6084"/>
          <a:stretch/>
        </p:blipFill>
        <p:spPr>
          <a:xfrm>
            <a:off x="991668" y="1371600"/>
            <a:ext cx="3891224" cy="46274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56C1FA-F520-284D-BB17-EE85260C03FC}"/>
              </a:ext>
            </a:extLst>
          </p:cNvPr>
          <p:cNvSpPr txBox="1"/>
          <p:nvPr/>
        </p:nvSpPr>
        <p:spPr>
          <a:xfrm>
            <a:off x="2003883" y="597344"/>
            <a:ext cx="1866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CORN V2/3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9A3E2B-1EBF-A340-8C77-19A5B3B9893F}"/>
              </a:ext>
            </a:extLst>
          </p:cNvPr>
          <p:cNvSpPr txBox="1"/>
          <p:nvPr/>
        </p:nvSpPr>
        <p:spPr>
          <a:xfrm>
            <a:off x="8380429" y="680745"/>
            <a:ext cx="1866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CORN V5/6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4A901F-F704-A84C-AA0C-F9E0C95A74C2}"/>
              </a:ext>
            </a:extLst>
          </p:cNvPr>
          <p:cNvSpPr txBox="1"/>
          <p:nvPr/>
        </p:nvSpPr>
        <p:spPr>
          <a:xfrm>
            <a:off x="3708928" y="253540"/>
            <a:ext cx="476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Less error in later crop growth stage</a:t>
            </a:r>
          </a:p>
        </p:txBody>
      </p:sp>
    </p:spTree>
    <p:extLst>
      <p:ext uri="{BB962C8B-B14F-4D97-AF65-F5344CB8AC3E}">
        <p14:creationId xmlns:p14="http://schemas.microsoft.com/office/powerpoint/2010/main" val="374251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 – DAY0 – GROWTH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9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3BDC9-EEBF-DE41-9EFB-F9B746A60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0" t="11617" r="32088" b="4642"/>
          <a:stretch/>
        </p:blipFill>
        <p:spPr>
          <a:xfrm>
            <a:off x="7268506" y="1255399"/>
            <a:ext cx="3973254" cy="48598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3" name="Rectangle 17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EB0E0B-4844-AA49-9E4E-ED1D6020F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11588" r="31506" b="4669"/>
          <a:stretch/>
        </p:blipFill>
        <p:spPr>
          <a:xfrm>
            <a:off x="950242" y="1255399"/>
            <a:ext cx="3973254" cy="48598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8ED6E4-7164-DB49-9549-0F0A071265BC}"/>
              </a:ext>
            </a:extLst>
          </p:cNvPr>
          <p:cNvSpPr txBox="1"/>
          <p:nvPr/>
        </p:nvSpPr>
        <p:spPr>
          <a:xfrm>
            <a:off x="2313235" y="622645"/>
            <a:ext cx="124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SOY VC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A8758-C2D3-7C49-9F66-2299DC146792}"/>
              </a:ext>
            </a:extLst>
          </p:cNvPr>
          <p:cNvSpPr txBox="1"/>
          <p:nvPr/>
        </p:nvSpPr>
        <p:spPr>
          <a:xfrm>
            <a:off x="8631500" y="711447"/>
            <a:ext cx="124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SOY V2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0708FC-451F-4246-B61A-E4BD9EAF6FB1}"/>
              </a:ext>
            </a:extLst>
          </p:cNvPr>
          <p:cNvSpPr txBox="1"/>
          <p:nvPr/>
        </p:nvSpPr>
        <p:spPr>
          <a:xfrm>
            <a:off x="3732147" y="253540"/>
            <a:ext cx="471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Less error in Early Soy growth Stage</a:t>
            </a:r>
          </a:p>
        </p:txBody>
      </p:sp>
    </p:spTree>
    <p:extLst>
      <p:ext uri="{BB962C8B-B14F-4D97-AF65-F5344CB8AC3E}">
        <p14:creationId xmlns:p14="http://schemas.microsoft.com/office/powerpoint/2010/main" val="13579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Varun Aggarwal</a:t>
            </a:r>
          </a:p>
          <a:p>
            <a:r>
              <a:rPr lang="en-US" dirty="0"/>
              <a:t>aggarw82@purdue.edu</a:t>
            </a:r>
          </a:p>
        </p:txBody>
      </p:sp>
    </p:spTree>
    <p:extLst>
      <p:ext uri="{BB962C8B-B14F-4D97-AF65-F5344CB8AC3E}">
        <p14:creationId xmlns:p14="http://schemas.microsoft.com/office/powerpoint/2010/main" val="211801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– DAY0 -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11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6B92A-720C-43DE-B1AF-4C1414F0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12083" r="32093" b="6141"/>
          <a:stretch/>
        </p:blipFill>
        <p:spPr>
          <a:xfrm>
            <a:off x="1590727" y="1716481"/>
            <a:ext cx="3514725" cy="42842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B36DB-3582-0B44-8CFB-43656BC68110}"/>
              </a:ext>
            </a:extLst>
          </p:cNvPr>
          <p:cNvSpPr txBox="1"/>
          <p:nvPr/>
        </p:nvSpPr>
        <p:spPr>
          <a:xfrm>
            <a:off x="2873579" y="161904"/>
            <a:ext cx="644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Corn and Soy Model Performs the best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Detects Size 1 and Size 5 will similar performance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ABE8F-6E50-F34E-A173-4EB3574C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8" t="12083" r="31291" b="6141"/>
          <a:stretch/>
        </p:blipFill>
        <p:spPr>
          <a:xfrm>
            <a:off x="7370990" y="1716481"/>
            <a:ext cx="3643311" cy="42842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4BF2A-1B91-064E-8202-8545D9953E33}"/>
              </a:ext>
            </a:extLst>
          </p:cNvPr>
          <p:cNvSpPr txBox="1"/>
          <p:nvPr/>
        </p:nvSpPr>
        <p:spPr>
          <a:xfrm>
            <a:off x="2443163" y="1093081"/>
            <a:ext cx="1809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Corn Size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1E7DD-56B4-C448-8890-B86767122299}"/>
              </a:ext>
            </a:extLst>
          </p:cNvPr>
          <p:cNvSpPr txBox="1"/>
          <p:nvPr/>
        </p:nvSpPr>
        <p:spPr>
          <a:xfrm>
            <a:off x="8287719" y="1093081"/>
            <a:ext cx="1809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Corn Size 5</a:t>
            </a:r>
          </a:p>
        </p:txBody>
      </p:sp>
    </p:spTree>
    <p:extLst>
      <p:ext uri="{BB962C8B-B14F-4D97-AF65-F5344CB8AC3E}">
        <p14:creationId xmlns:p14="http://schemas.microsoft.com/office/powerpoint/2010/main" val="19933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5D59FB-DF6F-462C-8035-4FA66B85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In-row weed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CD62B9-2838-46EC-B37F-48FFE77AB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371725"/>
            <a:ext cx="3714750" cy="3714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830C9-0464-4D42-AA58-1F2F53C56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2" y="2371725"/>
            <a:ext cx="3714750" cy="3714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FD6D42-1A7A-4B35-82D4-96D90A1B7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4" y="2371725"/>
            <a:ext cx="3714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9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 – DAY0 -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90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A3C5D4-F581-477A-AFF7-ADE7319BE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6" t="11280" r="31563" b="7300"/>
          <a:stretch/>
        </p:blipFill>
        <p:spPr>
          <a:xfrm>
            <a:off x="175780" y="1671641"/>
            <a:ext cx="3781990" cy="45148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7DFB5-2500-E043-8972-2C4C54B78211}"/>
              </a:ext>
            </a:extLst>
          </p:cNvPr>
          <p:cNvSpPr txBox="1"/>
          <p:nvPr/>
        </p:nvSpPr>
        <p:spPr>
          <a:xfrm>
            <a:off x="3317212" y="253540"/>
            <a:ext cx="5547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Less error in plots with Size 0 and 5 weeds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9BFD3-2730-B449-A926-1062E4AB2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6" t="11280" r="31563" b="7300"/>
          <a:stretch/>
        </p:blipFill>
        <p:spPr>
          <a:xfrm>
            <a:off x="4200023" y="1671641"/>
            <a:ext cx="3781990" cy="45148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1CCBE-45E1-504D-8F7D-9847F6112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6" t="11280" r="31472" b="7300"/>
          <a:stretch/>
        </p:blipFill>
        <p:spPr>
          <a:xfrm>
            <a:off x="8224271" y="1671641"/>
            <a:ext cx="3781991" cy="45148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BB847F-A811-4542-A1CF-70D6510603DF}"/>
              </a:ext>
            </a:extLst>
          </p:cNvPr>
          <p:cNvSpPr txBox="1"/>
          <p:nvPr/>
        </p:nvSpPr>
        <p:spPr>
          <a:xfrm>
            <a:off x="1161848" y="931813"/>
            <a:ext cx="163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Soy Size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02F81-EFA5-E945-8BC4-4CA775DC56E8}"/>
              </a:ext>
            </a:extLst>
          </p:cNvPr>
          <p:cNvSpPr txBox="1"/>
          <p:nvPr/>
        </p:nvSpPr>
        <p:spPr>
          <a:xfrm>
            <a:off x="5272909" y="931813"/>
            <a:ext cx="163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Soy Size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BD19D-C3B5-7144-92D3-D338ABFFAF41}"/>
              </a:ext>
            </a:extLst>
          </p:cNvPr>
          <p:cNvSpPr txBox="1"/>
          <p:nvPr/>
        </p:nvSpPr>
        <p:spPr>
          <a:xfrm>
            <a:off x="9297157" y="931813"/>
            <a:ext cx="163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Soy Size 5</a:t>
            </a:r>
          </a:p>
        </p:txBody>
      </p:sp>
    </p:spTree>
    <p:extLst>
      <p:ext uri="{BB962C8B-B14F-4D97-AF65-F5344CB8AC3E}">
        <p14:creationId xmlns:p14="http://schemas.microsoft.com/office/powerpoint/2010/main" val="27244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8100A-036D-C749-B80A-65FBF2A7B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BB202E-1E26-2542-8329-306AB3F92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93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53A273-57FD-444F-A408-956F5C88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784480-E7CF-4B1C-BC8A-FCBE2FFAC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Develop a Model to detect weeds in corn and soybean field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Count number of weeds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Verify against Manual Count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Localize the weeds in the field to identify high weed density areas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6BE14B-10CF-44A2-9CA2-680EEDAC7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36145"/>
              </p:ext>
            </p:extLst>
          </p:nvPr>
        </p:nvGraphicFramePr>
        <p:xfrm>
          <a:off x="1045827" y="664830"/>
          <a:ext cx="10100346" cy="552834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327649">
                  <a:extLst>
                    <a:ext uri="{9D8B030D-6E8A-4147-A177-3AD203B41FA5}">
                      <a16:colId xmlns:a16="http://schemas.microsoft.com/office/drawing/2014/main" val="1097508840"/>
                    </a:ext>
                  </a:extLst>
                </a:gridCol>
                <a:gridCol w="1102970">
                  <a:extLst>
                    <a:ext uri="{9D8B030D-6E8A-4147-A177-3AD203B41FA5}">
                      <a16:colId xmlns:a16="http://schemas.microsoft.com/office/drawing/2014/main" val="2238938486"/>
                    </a:ext>
                  </a:extLst>
                </a:gridCol>
                <a:gridCol w="1123396">
                  <a:extLst>
                    <a:ext uri="{9D8B030D-6E8A-4147-A177-3AD203B41FA5}">
                      <a16:colId xmlns:a16="http://schemas.microsoft.com/office/drawing/2014/main" val="2874289891"/>
                    </a:ext>
                  </a:extLst>
                </a:gridCol>
                <a:gridCol w="490209">
                  <a:extLst>
                    <a:ext uri="{9D8B030D-6E8A-4147-A177-3AD203B41FA5}">
                      <a16:colId xmlns:a16="http://schemas.microsoft.com/office/drawing/2014/main" val="148920784"/>
                    </a:ext>
                  </a:extLst>
                </a:gridCol>
                <a:gridCol w="1455308">
                  <a:extLst>
                    <a:ext uri="{9D8B030D-6E8A-4147-A177-3AD203B41FA5}">
                      <a16:colId xmlns:a16="http://schemas.microsoft.com/office/drawing/2014/main" val="1638038525"/>
                    </a:ext>
                  </a:extLst>
                </a:gridCol>
                <a:gridCol w="2716574">
                  <a:extLst>
                    <a:ext uri="{9D8B030D-6E8A-4147-A177-3AD203B41FA5}">
                      <a16:colId xmlns:a16="http://schemas.microsoft.com/office/drawing/2014/main" val="1818697698"/>
                    </a:ext>
                  </a:extLst>
                </a:gridCol>
                <a:gridCol w="1884240">
                  <a:extLst>
                    <a:ext uri="{9D8B030D-6E8A-4147-A177-3AD203B41FA5}">
                      <a16:colId xmlns:a16="http://schemas.microsoft.com/office/drawing/2014/main" val="2352971091"/>
                    </a:ext>
                  </a:extLst>
                </a:gridCol>
              </a:tblGrid>
              <a:tr h="3685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Plot 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Treatment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Corn Stage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Size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Manual Count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Number of Training Images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Number of Weeds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42916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408646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V5/6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1800535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018512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645760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947220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9787817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V2/3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4797243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V5/6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383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38251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V5/6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0146974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V5/6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3697714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V2/3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5303025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V5/6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3309845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V2/3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854554"/>
                  </a:ext>
                </a:extLst>
              </a:tr>
              <a:tr h="3685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V2/3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599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91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D1551-F2DF-4F55-98FA-4C25DF970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620"/>
            <a:ext cx="5194183" cy="5194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F3593-E759-4DEB-B3C6-ED6F5E96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46620"/>
            <a:ext cx="5194183" cy="51941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001D33-63FC-4B54-95E5-B4938FF23051}"/>
              </a:ext>
            </a:extLst>
          </p:cNvPr>
          <p:cNvGrpSpPr/>
          <p:nvPr/>
        </p:nvGrpSpPr>
        <p:grpSpPr>
          <a:xfrm>
            <a:off x="2595900" y="5940802"/>
            <a:ext cx="7019078" cy="584775"/>
            <a:chOff x="2595900" y="5940802"/>
            <a:chExt cx="7019078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5CDB89-428A-4ABE-9B69-78AD08455F76}"/>
                </a:ext>
              </a:extLst>
            </p:cNvPr>
            <p:cNvSpPr txBox="1"/>
            <p:nvPr/>
          </p:nvSpPr>
          <p:spPr>
            <a:xfrm>
              <a:off x="2595900" y="5940802"/>
              <a:ext cx="15263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Original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6FC2F5-2B9F-4D1D-9DFC-5484C4BBCAE4}"/>
                </a:ext>
              </a:extLst>
            </p:cNvPr>
            <p:cNvSpPr txBox="1"/>
            <p:nvPr/>
          </p:nvSpPr>
          <p:spPr>
            <a:xfrm>
              <a:off x="7771204" y="5940802"/>
              <a:ext cx="1843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Enhanced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3040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STATS</a:t>
            </a:r>
            <a:br>
              <a:rPr lang="en-US" dirty="0"/>
            </a:br>
            <a:r>
              <a:rPr lang="en-US" dirty="0"/>
              <a:t>SOY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8E9EB1-2564-43C7-A03E-466534783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86971"/>
              </p:ext>
            </p:extLst>
          </p:nvPr>
        </p:nvGraphicFramePr>
        <p:xfrm>
          <a:off x="545284" y="1484851"/>
          <a:ext cx="11090246" cy="3162651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472658">
                  <a:extLst>
                    <a:ext uri="{9D8B030D-6E8A-4147-A177-3AD203B41FA5}">
                      <a16:colId xmlns:a16="http://schemas.microsoft.com/office/drawing/2014/main" val="332332816"/>
                    </a:ext>
                  </a:extLst>
                </a:gridCol>
                <a:gridCol w="1223437">
                  <a:extLst>
                    <a:ext uri="{9D8B030D-6E8A-4147-A177-3AD203B41FA5}">
                      <a16:colId xmlns:a16="http://schemas.microsoft.com/office/drawing/2014/main" val="1128254731"/>
                    </a:ext>
                  </a:extLst>
                </a:gridCol>
                <a:gridCol w="1132813">
                  <a:extLst>
                    <a:ext uri="{9D8B030D-6E8A-4147-A177-3AD203B41FA5}">
                      <a16:colId xmlns:a16="http://schemas.microsoft.com/office/drawing/2014/main" val="1425080287"/>
                    </a:ext>
                  </a:extLst>
                </a:gridCol>
                <a:gridCol w="543751">
                  <a:extLst>
                    <a:ext uri="{9D8B030D-6E8A-4147-A177-3AD203B41FA5}">
                      <a16:colId xmlns:a16="http://schemas.microsoft.com/office/drawing/2014/main" val="1295324969"/>
                    </a:ext>
                  </a:extLst>
                </a:gridCol>
                <a:gridCol w="1614261">
                  <a:extLst>
                    <a:ext uri="{9D8B030D-6E8A-4147-A177-3AD203B41FA5}">
                      <a16:colId xmlns:a16="http://schemas.microsoft.com/office/drawing/2014/main" val="3882149962"/>
                    </a:ext>
                  </a:extLst>
                </a:gridCol>
                <a:gridCol w="3013286">
                  <a:extLst>
                    <a:ext uri="{9D8B030D-6E8A-4147-A177-3AD203B41FA5}">
                      <a16:colId xmlns:a16="http://schemas.microsoft.com/office/drawing/2014/main" val="1603926672"/>
                    </a:ext>
                  </a:extLst>
                </a:gridCol>
                <a:gridCol w="2090040">
                  <a:extLst>
                    <a:ext uri="{9D8B030D-6E8A-4147-A177-3AD203B41FA5}">
                      <a16:colId xmlns:a16="http://schemas.microsoft.com/office/drawing/2014/main" val="1790060137"/>
                    </a:ext>
                  </a:extLst>
                </a:gridCol>
              </a:tblGrid>
              <a:tr h="10542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Plot Number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Treatment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Soy Stage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Size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Manual Count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Number of Training Images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Number of Weeds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849901"/>
                  </a:ext>
                </a:extLst>
              </a:tr>
              <a:tr h="105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3168473"/>
                  </a:ext>
                </a:extLst>
              </a:tr>
              <a:tr h="105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90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199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1D51E-12A1-472C-ABBF-3C8C79E79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746619"/>
            <a:ext cx="5194183" cy="5194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52B675-91EE-41B4-B944-CAE488328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620"/>
            <a:ext cx="5194183" cy="51941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5226D7C-6C25-4EB0-9E3D-EA0D8426B54B}"/>
              </a:ext>
            </a:extLst>
          </p:cNvPr>
          <p:cNvGrpSpPr/>
          <p:nvPr/>
        </p:nvGrpSpPr>
        <p:grpSpPr>
          <a:xfrm>
            <a:off x="2595900" y="5940802"/>
            <a:ext cx="7019078" cy="584775"/>
            <a:chOff x="2595900" y="5940802"/>
            <a:chExt cx="7019078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0AD9FF-EEC0-45CD-BE15-E453AC0161EA}"/>
                </a:ext>
              </a:extLst>
            </p:cNvPr>
            <p:cNvSpPr txBox="1"/>
            <p:nvPr/>
          </p:nvSpPr>
          <p:spPr>
            <a:xfrm>
              <a:off x="2595900" y="5940802"/>
              <a:ext cx="15263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Original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7D9E27-1001-48FE-895C-8E448DAA0168}"/>
                </a:ext>
              </a:extLst>
            </p:cNvPr>
            <p:cNvSpPr txBox="1"/>
            <p:nvPr/>
          </p:nvSpPr>
          <p:spPr>
            <a:xfrm>
              <a:off x="7771204" y="5940802"/>
              <a:ext cx="1843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Enhanced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075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1F285-DE3E-4651-921F-E83EB0F1A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3" b="16183"/>
          <a:stretch/>
        </p:blipFill>
        <p:spPr>
          <a:xfrm>
            <a:off x="6096000" y="463773"/>
            <a:ext cx="5890471" cy="606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F827C-0419-41CD-85D5-BE669B134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72102"/>
            <a:ext cx="5855515" cy="5855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3EC1B-DAE6-47A4-9619-08B63B800ABC}"/>
              </a:ext>
            </a:extLst>
          </p:cNvPr>
          <p:cNvSpPr txBox="1"/>
          <p:nvPr/>
        </p:nvSpPr>
        <p:spPr>
          <a:xfrm>
            <a:off x="1210428" y="148883"/>
            <a:ext cx="343465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19 Weed instances</a:t>
            </a:r>
          </a:p>
        </p:txBody>
      </p:sp>
    </p:spTree>
    <p:extLst>
      <p:ext uri="{BB962C8B-B14F-4D97-AF65-F5344CB8AC3E}">
        <p14:creationId xmlns:p14="http://schemas.microsoft.com/office/powerpoint/2010/main" val="44748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647ED1-97BA-439B-AC61-4C3AE794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in varying weed size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368C7-2537-4B7E-A4EB-AF7DEFE3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66913"/>
            <a:ext cx="4194961" cy="4194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DD6ADB-30C0-4423-8EE0-534CA26C8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758" y="1966913"/>
            <a:ext cx="4194962" cy="419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8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BA7F75D-F58D-4034-95A7-6A58356D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Density Areas in Soy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A3B67FC-D161-4E3D-9006-8F59266AB2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4304714" cy="430471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2736039-5D79-4C4D-81FB-4401212EA9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67" y="1846263"/>
            <a:ext cx="4304714" cy="430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F5A59-A056-ED4D-B817-E14088ED82A2}"/>
              </a:ext>
            </a:extLst>
          </p:cNvPr>
          <p:cNvSpPr txBox="1"/>
          <p:nvPr/>
        </p:nvSpPr>
        <p:spPr>
          <a:xfrm>
            <a:off x="6820588" y="6307145"/>
            <a:ext cx="4276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 Weed instances</a:t>
            </a:r>
          </a:p>
        </p:txBody>
      </p:sp>
    </p:spTree>
    <p:extLst>
      <p:ext uri="{BB962C8B-B14F-4D97-AF65-F5344CB8AC3E}">
        <p14:creationId xmlns:p14="http://schemas.microsoft.com/office/powerpoint/2010/main" val="157733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B5C602-92DA-4E43-AEFD-7312131BCE92}"/>
              </a:ext>
            </a:extLst>
          </p:cNvPr>
          <p:cNvSpPr txBox="1"/>
          <p:nvPr/>
        </p:nvSpPr>
        <p:spPr>
          <a:xfrm>
            <a:off x="6820588" y="6307145"/>
            <a:ext cx="4276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204 Weed instances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BA7F75D-F58D-4034-95A7-6A58356D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Density Areas in Corn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7EA5367-229B-4194-896C-4906756126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4276578" cy="427657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2BDEBE4-1723-4ECE-88E6-2756754ABD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42" y="1860332"/>
            <a:ext cx="4276578" cy="42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1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29DA-DB8C-4F20-AC4E-9EDD6420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Positives and Negatives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B5C5-1394-49E1-A0FC-BA940674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3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119DD0-E1E0-451C-A9D3-3BCB2AD5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7" y="232558"/>
            <a:ext cx="5886450" cy="5886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5B2967-C1FE-4EED-97D2-19DA67511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34" y="232558"/>
            <a:ext cx="5886449" cy="58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731FC1-498F-47FB-9415-D264DC13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6" y="252583"/>
            <a:ext cx="5870575" cy="587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CCCED-31F5-4C7B-9BA0-1C03A270B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1" y="252582"/>
            <a:ext cx="5870575" cy="5870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973408-9C65-413D-960F-404D552F7AB3}"/>
              </a:ext>
            </a:extLst>
          </p:cNvPr>
          <p:cNvSpPr/>
          <p:nvPr/>
        </p:nvSpPr>
        <p:spPr>
          <a:xfrm>
            <a:off x="3160712" y="1381811"/>
            <a:ext cx="392113" cy="3143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E1AE9-C0B5-4CE3-AF01-64845E658AF3}"/>
              </a:ext>
            </a:extLst>
          </p:cNvPr>
          <p:cNvSpPr/>
          <p:nvPr/>
        </p:nvSpPr>
        <p:spPr>
          <a:xfrm>
            <a:off x="1436687" y="5038725"/>
            <a:ext cx="296863" cy="3143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FD819D-EBBA-42E3-B1DB-B2AA0843556E}"/>
              </a:ext>
            </a:extLst>
          </p:cNvPr>
          <p:cNvSpPr/>
          <p:nvPr/>
        </p:nvSpPr>
        <p:spPr>
          <a:xfrm>
            <a:off x="9056687" y="2207895"/>
            <a:ext cx="639763" cy="59055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046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1138</TotalTime>
  <Words>634</Words>
  <Application>Microsoft Macintosh PowerPoint</Application>
  <PresentationFormat>Widescreen</PresentationFormat>
  <Paragraphs>235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Retrospect</vt:lpstr>
      <vt:lpstr> Weed Count Overview ACRES | Summer 2022</vt:lpstr>
      <vt:lpstr>Detection Images</vt:lpstr>
      <vt:lpstr>In-row weed detection</vt:lpstr>
      <vt:lpstr>Detection in varying weed size </vt:lpstr>
      <vt:lpstr>High Density Areas in Soy</vt:lpstr>
      <vt:lpstr>High Density Areas in Corn</vt:lpstr>
      <vt:lpstr>False Positives and Negatives</vt:lpstr>
      <vt:lpstr>PowerPoint Presentation</vt:lpstr>
      <vt:lpstr>PowerPoint Presentation</vt:lpstr>
      <vt:lpstr>PowerPoint Presentation</vt:lpstr>
      <vt:lpstr>Analyzing and Fixing Issues</vt:lpstr>
      <vt:lpstr>Manual count vs Annotation count vs Deep Learning count</vt:lpstr>
      <vt:lpstr>Manual vs Annotation vs Deep Learning Count</vt:lpstr>
      <vt:lpstr>Process Overview</vt:lpstr>
      <vt:lpstr>PowerPoint Presentation</vt:lpstr>
      <vt:lpstr>Data Overview</vt:lpstr>
      <vt:lpstr>CORN – DAY0 - Overall</vt:lpstr>
      <vt:lpstr>PowerPoint Presentation</vt:lpstr>
      <vt:lpstr>CORN – DAY5 - Overall</vt:lpstr>
      <vt:lpstr>PowerPoint Presentation</vt:lpstr>
      <vt:lpstr>SOY – DAY0 - Overall</vt:lpstr>
      <vt:lpstr>PowerPoint Presentation</vt:lpstr>
      <vt:lpstr>CORN – DAY0 – GROWTH STAGE</vt:lpstr>
      <vt:lpstr>PowerPoint Presentation</vt:lpstr>
      <vt:lpstr>SOY – DAY0 – GROWTH STAGE</vt:lpstr>
      <vt:lpstr>PowerPoint Presentation</vt:lpstr>
      <vt:lpstr>Thank You</vt:lpstr>
      <vt:lpstr>CORN – DAY0 - SIZE</vt:lpstr>
      <vt:lpstr>PowerPoint Presentation</vt:lpstr>
      <vt:lpstr>SOY – DAY0 - SIZE</vt:lpstr>
      <vt:lpstr>PowerPoint Presentation</vt:lpstr>
      <vt:lpstr>Extra Slides</vt:lpstr>
      <vt:lpstr>Objectives</vt:lpstr>
      <vt:lpstr>PowerPoint Presentation</vt:lpstr>
      <vt:lpstr>PowerPoint Presentation</vt:lpstr>
      <vt:lpstr>TRAINING DATA STATS SOY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Aggarwal, Varun</dc:creator>
  <cp:lastModifiedBy>Aggarwal, Varun</cp:lastModifiedBy>
  <cp:revision>15</cp:revision>
  <dcterms:created xsi:type="dcterms:W3CDTF">2022-11-01T16:48:01Z</dcterms:created>
  <dcterms:modified xsi:type="dcterms:W3CDTF">2022-11-09T17:05:07Z</dcterms:modified>
</cp:coreProperties>
</file>